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10"/>
  </p:notesMasterIdLst>
  <p:sldIdLst>
    <p:sldId id="259" r:id="rId3"/>
    <p:sldId id="273" r:id="rId4"/>
    <p:sldId id="274" r:id="rId5"/>
    <p:sldId id="263" r:id="rId6"/>
    <p:sldId id="272" r:id="rId7"/>
    <p:sldId id="271" r:id="rId8"/>
    <p:sldId id="270" r:id="rId9"/>
  </p:sldIdLst>
  <p:sldSz cx="9144000" cy="6858000" type="screen4x3"/>
  <p:notesSz cx="6796088" cy="99250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b="1" u="sng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b="1" u="sng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b="1" u="sng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b="1" u="sng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b="1" u="sng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u="sng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u="sng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u="sng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u="sng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1C252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81" autoAdjust="0"/>
  </p:normalViewPr>
  <p:slideViewPr>
    <p:cSldViewPr>
      <p:cViewPr varScale="1">
        <p:scale>
          <a:sx n="104" d="100"/>
          <a:sy n="104" d="100"/>
        </p:scale>
        <p:origin x="1746" y="12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0" y="0"/>
            <a:ext cx="2946400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49688" y="0"/>
            <a:ext cx="2946400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64" name="Rectangle 1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20750" y="744538"/>
            <a:ext cx="4935538" cy="370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65" name="Rectangle 17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18138" cy="444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 smtClean="0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0" y="9426575"/>
            <a:ext cx="2946400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6575"/>
            <a:ext cx="2925762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C98C7D09-18B8-4D60-B36D-730D35B206ED}" type="slidenum">
              <a:rPr lang="ca-ES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10553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8D6C9894-6E49-42C3-A1DA-E184B3CCC59D}" type="slidenum">
              <a:rPr lang="ca-ES"/>
              <a:pPr/>
              <a:t>1</a:t>
            </a:fld>
            <a:endParaRPr lang="ca-ES"/>
          </a:p>
        </p:txBody>
      </p:sp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920750" y="744538"/>
            <a:ext cx="4940300" cy="37052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  <a:cs typeface="Arial Unicode MS" charset="0"/>
            </a:endParaRPr>
          </a:p>
        </p:txBody>
      </p:sp>
      <p:sp>
        <p:nvSpPr>
          <p:cNvPr id="7170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679450" y="4714875"/>
            <a:ext cx="5419725" cy="4540250"/>
          </a:xfrm>
          <a:noFill/>
        </p:spPr>
        <p:txBody>
          <a:bodyPr wrap="none" anchor="ctr"/>
          <a:lstStyle/>
          <a:p>
            <a:pPr>
              <a:defRPr/>
            </a:pPr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9388"/>
            <a:ext cx="914400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6" name="Picture 2" descr="C:\Users\47769879Y\Desktop\logo S Salut GiPS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364" y="-179387"/>
            <a:ext cx="2685434" cy="872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02" t="72390" r="4074" b="2226"/>
          <a:stretch/>
        </p:blipFill>
        <p:spPr bwMode="auto">
          <a:xfrm>
            <a:off x="4716016" y="2497821"/>
            <a:ext cx="4427984" cy="2165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7" name="Picture 1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96" t="33428" r="9061" b="33286"/>
          <a:stretch/>
        </p:blipFill>
        <p:spPr bwMode="auto">
          <a:xfrm>
            <a:off x="5692817" y="2441196"/>
            <a:ext cx="3451183" cy="2279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QuadreDeText 7"/>
          <p:cNvSpPr txBox="1"/>
          <p:nvPr userDrawn="1"/>
        </p:nvSpPr>
        <p:spPr>
          <a:xfrm>
            <a:off x="4240648" y="2572750"/>
            <a:ext cx="1699504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2500" b="0" u="none" dirty="0" smtClean="0">
                <a:solidFill>
                  <a:srgbClr val="6699FF"/>
                </a:solidFill>
              </a:rPr>
              <a:t>S/</a:t>
            </a:r>
            <a:endParaRPr lang="ca-ES" sz="12500" b="0" u="none" dirty="0">
              <a:solidFill>
                <a:srgbClr val="6699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6225" y="127000"/>
            <a:ext cx="2055813" cy="5999163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7000"/>
            <a:ext cx="6016625" cy="5999163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42A5FF-42BF-4E5A-8EF7-D1684753695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35879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8401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3642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6802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19287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397288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624612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5376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4A9337-A45C-44FD-91CF-C6DEFD58515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36717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54853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0576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A7A69-0830-400A-B66E-F29FE1572B0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AF990E-DBC3-4428-89A9-A8971066CEC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1D93B-8458-4D81-A659-BF79E58F25B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C7A469-5F22-4719-A302-3D88F4237AA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83C4A-7545-41D1-AE3C-EA0D1EB1345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8925" cy="684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 bwMode="auto">
          <a:xfrm>
            <a:off x="6660232" y="1700808"/>
            <a:ext cx="2518693" cy="122413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ca-ES" sz="2400" b="1" i="0" u="sng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charset="0"/>
              <a:cs typeface="Arial Unicode MS" charset="0"/>
            </a:endParaRPr>
          </a:p>
        </p:txBody>
      </p:sp>
      <p:pic>
        <p:nvPicPr>
          <p:cNvPr id="8" name="Picture 2" descr="C:\Users\47769879Y\Desktop\logo S Salut GiPS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033488"/>
            <a:ext cx="2301613" cy="747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9388"/>
            <a:ext cx="914400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>
              <a:ea typeface="ＭＳ Ｐゴシック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6A0CCEDD-51FC-466B-AA92-30DC29EE64B9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7000"/>
            <a:ext cx="8224838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Pulse para editar el formato del texto de título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4838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Pulse para editar los formatos del texto del esquema</a:t>
            </a:r>
          </a:p>
          <a:p>
            <a:pPr lvl="1"/>
            <a:r>
              <a:rPr lang="en-GB" smtClean="0"/>
              <a:t>Segundo nivel del esquema</a:t>
            </a:r>
          </a:p>
          <a:p>
            <a:pPr lvl="2"/>
            <a:r>
              <a:rPr lang="en-GB" smtClean="0"/>
              <a:t>Tercer nivel del esquema</a:t>
            </a:r>
          </a:p>
          <a:p>
            <a:pPr lvl="3"/>
            <a:r>
              <a:rPr lang="en-GB" smtClean="0"/>
              <a:t>Cuarto nivel del esquema</a:t>
            </a:r>
          </a:p>
          <a:p>
            <a:pPr lvl="4"/>
            <a:r>
              <a:rPr lang="en-GB" smtClean="0"/>
              <a:t>Quinto nivel del esquema</a:t>
            </a:r>
          </a:p>
          <a:p>
            <a:pPr lvl="4"/>
            <a:r>
              <a:rPr lang="en-GB" smtClean="0"/>
              <a:t>Sexto nivel del esquema</a:t>
            </a:r>
          </a:p>
          <a:p>
            <a:pPr lvl="4"/>
            <a:r>
              <a:rPr lang="en-GB" smtClean="0"/>
              <a:t>Séptimo nivel del esquema</a:t>
            </a:r>
          </a:p>
          <a:p>
            <a:pPr lvl="4"/>
            <a:r>
              <a:rPr lang="en-GB" smtClean="0"/>
              <a:t>Octavo nivel del esquema</a:t>
            </a:r>
          </a:p>
          <a:p>
            <a:pPr lvl="4"/>
            <a:r>
              <a:rPr lang="en-GB" smtClean="0"/>
              <a:t>Noveno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6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 Unicode MS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 Unicode MS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 Unicode MS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 Unicode MS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 Unicode MS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 Unicode MS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 Unicode MS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2AF74-3F90-4664-823C-C5EF220C865D}" type="datetimeFigureOut">
              <a:rPr lang="ca-ES" smtClean="0"/>
              <a:t>26/6/2026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BD4FD-953F-40A1-9BA0-A4F0DB7E8D5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52369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0"/>
            <a:ext cx="6732240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s-ES" sz="1400" u="none" dirty="0" err="1" smtClean="0">
                <a:latin typeface="Verdana" charset="0"/>
              </a:rPr>
              <a:t>Sol.licituds</a:t>
            </a:r>
            <a:r>
              <a:rPr lang="es-ES" sz="1400" u="none" dirty="0" smtClean="0">
                <a:latin typeface="Verdana" charset="0"/>
              </a:rPr>
              <a:t> de </a:t>
            </a:r>
            <a:r>
              <a:rPr lang="es-ES" sz="1400" u="none" dirty="0" err="1" smtClean="0">
                <a:latin typeface="Verdana" charset="0"/>
              </a:rPr>
              <a:t>l’exercici</a:t>
            </a:r>
            <a:r>
              <a:rPr lang="es-ES" sz="1400" u="none" dirty="0" smtClean="0">
                <a:latin typeface="Verdana" charset="0"/>
              </a:rPr>
              <a:t> del </a:t>
            </a:r>
            <a:r>
              <a:rPr lang="es-ES" sz="1400" u="none" dirty="0" err="1" smtClean="0">
                <a:latin typeface="Verdana" charset="0"/>
              </a:rPr>
              <a:t>dret</a:t>
            </a:r>
            <a:r>
              <a:rPr lang="es-ES" sz="1400" u="none" dirty="0" smtClean="0">
                <a:latin typeface="Verdana" charset="0"/>
              </a:rPr>
              <a:t> </a:t>
            </a:r>
            <a:r>
              <a:rPr lang="es-ES" sz="1400" u="none" dirty="0" err="1" smtClean="0">
                <a:latin typeface="Verdana" charset="0"/>
              </a:rPr>
              <a:t>d’accés</a:t>
            </a:r>
            <a:endParaRPr lang="es-ES" sz="1400" u="none" dirty="0" smtClean="0">
              <a:latin typeface="Verdana" charset="0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s-ES" sz="1400" u="none" dirty="0" smtClean="0">
                <a:latin typeface="Verdana" charset="0"/>
              </a:rPr>
              <a:t>a la </a:t>
            </a:r>
            <a:r>
              <a:rPr lang="es-ES" sz="1400" u="none" dirty="0" err="1" smtClean="0">
                <a:latin typeface="Verdana" charset="0"/>
              </a:rPr>
              <a:t>informació</a:t>
            </a:r>
            <a:r>
              <a:rPr lang="es-ES" sz="1400" u="none" dirty="0" smtClean="0">
                <a:latin typeface="Verdana" charset="0"/>
              </a:rPr>
              <a:t> pública </a:t>
            </a:r>
            <a:r>
              <a:rPr lang="es-ES" sz="1400" u="none" dirty="0" err="1" smtClean="0">
                <a:latin typeface="Verdana" charset="0"/>
              </a:rPr>
              <a:t>GiPSS</a:t>
            </a:r>
            <a:r>
              <a:rPr lang="es-ES" sz="1400" u="none" dirty="0" smtClean="0">
                <a:latin typeface="Verdana" charset="0"/>
              </a:rPr>
              <a:t>  2021 – 30 </a:t>
            </a:r>
            <a:r>
              <a:rPr lang="es-ES" sz="1400" u="none" dirty="0" err="1" smtClean="0">
                <a:latin typeface="Verdana" charset="0"/>
              </a:rPr>
              <a:t>juny</a:t>
            </a:r>
            <a:r>
              <a:rPr lang="es-ES" sz="1400" u="none" dirty="0" smtClean="0">
                <a:latin typeface="Verdana" charset="0"/>
              </a:rPr>
              <a:t> 2026</a:t>
            </a:r>
            <a:endParaRPr lang="es-ES" sz="1400" u="none" dirty="0">
              <a:latin typeface="Verdana" charset="0"/>
            </a:endParaRPr>
          </a:p>
        </p:txBody>
      </p:sp>
      <p:sp>
        <p:nvSpPr>
          <p:cNvPr id="5123" name="CuadroTexto 1"/>
          <p:cNvSpPr txBox="1">
            <a:spLocks noChangeArrowheads="1"/>
          </p:cNvSpPr>
          <p:nvPr/>
        </p:nvSpPr>
        <p:spPr bwMode="auto">
          <a:xfrm>
            <a:off x="0" y="1322720"/>
            <a:ext cx="337712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400" u="none" dirty="0">
                <a:solidFill>
                  <a:schemeClr val="bg2"/>
                </a:solidFill>
              </a:rPr>
              <a:t> </a:t>
            </a:r>
            <a:r>
              <a:rPr lang="es-ES" sz="1400" u="none" dirty="0" smtClean="0">
                <a:solidFill>
                  <a:schemeClr val="bg2"/>
                </a:solidFill>
              </a:rPr>
              <a:t>   </a:t>
            </a:r>
          </a:p>
          <a:p>
            <a:r>
              <a:rPr lang="es-ES" sz="1200" u="none" dirty="0" smtClean="0">
                <a:solidFill>
                  <a:schemeClr val="accent4"/>
                </a:solidFill>
              </a:rPr>
              <a:t>    Total de </a:t>
            </a:r>
            <a:r>
              <a:rPr lang="es-ES" sz="1200" u="none" dirty="0" err="1" smtClean="0">
                <a:solidFill>
                  <a:schemeClr val="tx1"/>
                </a:solidFill>
              </a:rPr>
              <a:t>sol.licituds</a:t>
            </a:r>
            <a:r>
              <a:rPr lang="es-ES" sz="1200" u="none" dirty="0" smtClean="0">
                <a:solidFill>
                  <a:schemeClr val="tx1"/>
                </a:solidFill>
              </a:rPr>
              <a:t>          </a:t>
            </a:r>
            <a:r>
              <a:rPr lang="es-ES" sz="2000" u="none" dirty="0" smtClean="0">
                <a:solidFill>
                  <a:schemeClr val="tx1"/>
                </a:solidFill>
              </a:rPr>
              <a:t>49</a:t>
            </a:r>
            <a:endParaRPr lang="es-ES" sz="2000" u="none" dirty="0">
              <a:solidFill>
                <a:schemeClr val="tx1"/>
              </a:solidFill>
            </a:endParaRPr>
          </a:p>
        </p:txBody>
      </p:sp>
      <p:sp>
        <p:nvSpPr>
          <p:cNvPr id="4" name="QuadreDeText 3"/>
          <p:cNvSpPr txBox="1"/>
          <p:nvPr/>
        </p:nvSpPr>
        <p:spPr>
          <a:xfrm>
            <a:off x="0" y="620688"/>
            <a:ext cx="29878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00" b="0" u="none" dirty="0" smtClean="0">
                <a:solidFill>
                  <a:schemeClr val="tx1"/>
                </a:solidFill>
              </a:rPr>
              <a:t>Actualització semestral</a:t>
            </a:r>
          </a:p>
          <a:p>
            <a:r>
              <a:rPr lang="ca-ES" sz="800" b="0" u="none" dirty="0">
                <a:solidFill>
                  <a:schemeClr val="tx1"/>
                </a:solidFill>
              </a:rPr>
              <a:t>A</a:t>
            </a:r>
            <a:r>
              <a:rPr lang="ca-ES" sz="800" b="0" u="none" dirty="0" smtClean="0">
                <a:solidFill>
                  <a:schemeClr val="tx1"/>
                </a:solidFill>
              </a:rPr>
              <a:t>ctualització </a:t>
            </a:r>
            <a:r>
              <a:rPr lang="ca-ES" sz="800" b="0" u="none" dirty="0">
                <a:solidFill>
                  <a:schemeClr val="tx1"/>
                </a:solidFill>
              </a:rPr>
              <a:t> </a:t>
            </a:r>
            <a:r>
              <a:rPr lang="ca-ES" sz="800" b="0" u="none" dirty="0" smtClean="0">
                <a:solidFill>
                  <a:schemeClr val="tx1"/>
                </a:solidFill>
              </a:rPr>
              <a:t>30 de juny 2026</a:t>
            </a:r>
            <a:endParaRPr lang="ca-ES" sz="800" b="0" u="none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763688" y="1337238"/>
            <a:ext cx="936104" cy="72361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ca-ES" sz="2400" b="1" i="0" u="sng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charset="0"/>
              <a:cs typeface="Arial Unicode MS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310" y="959242"/>
            <a:ext cx="3746122" cy="2612741"/>
          </a:xfrm>
          <a:prstGeom prst="rect">
            <a:avLst/>
          </a:prstGeom>
        </p:spPr>
      </p:pic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865442"/>
              </p:ext>
            </p:extLst>
          </p:nvPr>
        </p:nvGraphicFramePr>
        <p:xfrm>
          <a:off x="4714310" y="4358602"/>
          <a:ext cx="3746122" cy="1950720"/>
        </p:xfrm>
        <a:graphic>
          <a:graphicData uri="http://schemas.openxmlformats.org/drawingml/2006/table">
            <a:tbl>
              <a:tblPr/>
              <a:tblGrid>
                <a:gridCol w="2885901">
                  <a:extLst>
                    <a:ext uri="{9D8B030D-6E8A-4147-A177-3AD203B41FA5}">
                      <a16:colId xmlns:a16="http://schemas.microsoft.com/office/drawing/2014/main" val="2668120166"/>
                    </a:ext>
                  </a:extLst>
                </a:gridCol>
                <a:gridCol w="860221">
                  <a:extLst>
                    <a:ext uri="{9D8B030D-6E8A-4147-A177-3AD203B41FA5}">
                      <a16:colId xmlns:a16="http://schemas.microsoft.com/office/drawing/2014/main" val="3042335671"/>
                    </a:ext>
                  </a:extLst>
                </a:gridCol>
              </a:tblGrid>
              <a:tr h="171019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Canal de entrada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443145"/>
                  </a:ext>
                </a:extLst>
              </a:tr>
              <a:tr h="171019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Telemàtic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6067694"/>
                  </a:ext>
                </a:extLst>
              </a:tr>
              <a:tr h="171019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Presencial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8345853"/>
                  </a:ext>
                </a:extLst>
              </a:tr>
              <a:tr h="171019">
                <a:tc>
                  <a:txBody>
                    <a:bodyPr/>
                    <a:lstStyle/>
                    <a:p>
                      <a:pPr algn="ctr" fontAlgn="ctr"/>
                      <a:endParaRPr lang="ca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a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280228"/>
                  </a:ext>
                </a:extLst>
              </a:tr>
              <a:tr h="171019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Resolucions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340638"/>
                  </a:ext>
                </a:extLst>
              </a:tr>
              <a:tr h="171019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Estimades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965493"/>
                  </a:ext>
                </a:extLst>
              </a:tr>
              <a:tr h="171019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Derivades o desistides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747732"/>
                  </a:ext>
                </a:extLst>
              </a:tr>
              <a:tr h="171019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Desestimades i no admeses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232055"/>
                  </a:ext>
                </a:extLst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553439"/>
            <a:ext cx="4714310" cy="431081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116632"/>
            <a:ext cx="3512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2000" u="none" dirty="0" smtClean="0"/>
              <a:t>Detall SAIP 30 de juny 2026</a:t>
            </a:r>
            <a:endParaRPr lang="ca-ES" sz="2000" u="none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018192"/>
              </p:ext>
            </p:extLst>
          </p:nvPr>
        </p:nvGraphicFramePr>
        <p:xfrm>
          <a:off x="251521" y="1340769"/>
          <a:ext cx="8064895" cy="1152127"/>
        </p:xfrm>
        <a:graphic>
          <a:graphicData uri="http://schemas.openxmlformats.org/drawingml/2006/table">
            <a:tbl>
              <a:tblPr/>
              <a:tblGrid>
                <a:gridCol w="675213">
                  <a:extLst>
                    <a:ext uri="{9D8B030D-6E8A-4147-A177-3AD203B41FA5}">
                      <a16:colId xmlns:a16="http://schemas.microsoft.com/office/drawing/2014/main" val="163061517"/>
                    </a:ext>
                  </a:extLst>
                </a:gridCol>
                <a:gridCol w="563608">
                  <a:extLst>
                    <a:ext uri="{9D8B030D-6E8A-4147-A177-3AD203B41FA5}">
                      <a16:colId xmlns:a16="http://schemas.microsoft.com/office/drawing/2014/main" val="1775153542"/>
                    </a:ext>
                  </a:extLst>
                </a:gridCol>
                <a:gridCol w="675213">
                  <a:extLst>
                    <a:ext uri="{9D8B030D-6E8A-4147-A177-3AD203B41FA5}">
                      <a16:colId xmlns:a16="http://schemas.microsoft.com/office/drawing/2014/main" val="4229044207"/>
                    </a:ext>
                  </a:extLst>
                </a:gridCol>
                <a:gridCol w="4263332">
                  <a:extLst>
                    <a:ext uri="{9D8B030D-6E8A-4147-A177-3AD203B41FA5}">
                      <a16:colId xmlns:a16="http://schemas.microsoft.com/office/drawing/2014/main" val="998706363"/>
                    </a:ext>
                  </a:extLst>
                </a:gridCol>
                <a:gridCol w="1050487">
                  <a:extLst>
                    <a:ext uri="{9D8B030D-6E8A-4147-A177-3AD203B41FA5}">
                      <a16:colId xmlns:a16="http://schemas.microsoft.com/office/drawing/2014/main" val="11266751"/>
                    </a:ext>
                  </a:extLst>
                </a:gridCol>
                <a:gridCol w="837042">
                  <a:extLst>
                    <a:ext uri="{9D8B030D-6E8A-4147-A177-3AD203B41FA5}">
                      <a16:colId xmlns:a16="http://schemas.microsoft.com/office/drawing/2014/main" val="3451539033"/>
                    </a:ext>
                  </a:extLst>
                </a:gridCol>
              </a:tblGrid>
              <a:tr h="620375">
                <a:tc>
                  <a:txBody>
                    <a:bodyPr/>
                    <a:lstStyle/>
                    <a:p>
                      <a:pPr algn="l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entrada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Sol.licitant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Canal de entrada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Àmbit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Sentit de la resolució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954607"/>
                  </a:ext>
                </a:extLst>
              </a:tr>
              <a:tr h="531752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20/1/2026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Particular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Telemàtic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Num </a:t>
                      </a:r>
                      <a:r>
                        <a:rPr lang="pt-B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metges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que </a:t>
                      </a:r>
                      <a:r>
                        <a:rPr lang="pt-B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treballan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 cada </a:t>
                      </a:r>
                      <a:r>
                        <a:rPr lang="pt-B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servei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pt-B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unitat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382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205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116632"/>
            <a:ext cx="2188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2000" u="none" dirty="0" smtClean="0"/>
              <a:t>Detall SAIP 2025</a:t>
            </a:r>
            <a:endParaRPr lang="ca-ES" sz="2000" u="none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779836"/>
              </p:ext>
            </p:extLst>
          </p:nvPr>
        </p:nvGraphicFramePr>
        <p:xfrm>
          <a:off x="251519" y="1124741"/>
          <a:ext cx="8208914" cy="4032450"/>
        </p:xfrm>
        <a:graphic>
          <a:graphicData uri="http://schemas.openxmlformats.org/drawingml/2006/table">
            <a:tbl>
              <a:tblPr/>
              <a:tblGrid>
                <a:gridCol w="429979">
                  <a:extLst>
                    <a:ext uri="{9D8B030D-6E8A-4147-A177-3AD203B41FA5}">
                      <a16:colId xmlns:a16="http://schemas.microsoft.com/office/drawing/2014/main" val="3860726751"/>
                    </a:ext>
                  </a:extLst>
                </a:gridCol>
                <a:gridCol w="360629">
                  <a:extLst>
                    <a:ext uri="{9D8B030D-6E8A-4147-A177-3AD203B41FA5}">
                      <a16:colId xmlns:a16="http://schemas.microsoft.com/office/drawing/2014/main" val="1616446050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696722378"/>
                    </a:ext>
                  </a:extLst>
                </a:gridCol>
                <a:gridCol w="5294991">
                  <a:extLst>
                    <a:ext uri="{9D8B030D-6E8A-4147-A177-3AD203B41FA5}">
                      <a16:colId xmlns:a16="http://schemas.microsoft.com/office/drawing/2014/main" val="2785942402"/>
                    </a:ext>
                  </a:extLst>
                </a:gridCol>
                <a:gridCol w="870363">
                  <a:extLst>
                    <a:ext uri="{9D8B030D-6E8A-4147-A177-3AD203B41FA5}">
                      <a16:colId xmlns:a16="http://schemas.microsoft.com/office/drawing/2014/main" val="592390763"/>
                    </a:ext>
                  </a:extLst>
                </a:gridCol>
                <a:gridCol w="693516">
                  <a:extLst>
                    <a:ext uri="{9D8B030D-6E8A-4147-A177-3AD203B41FA5}">
                      <a16:colId xmlns:a16="http://schemas.microsoft.com/office/drawing/2014/main" val="2335177278"/>
                    </a:ext>
                  </a:extLst>
                </a:gridCol>
              </a:tblGrid>
              <a:tr h="448050">
                <a:tc>
                  <a:txBody>
                    <a:bodyPr/>
                    <a:lstStyle/>
                    <a:p>
                      <a:pPr algn="l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entrada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Sol.licitant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Canal de entrada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Àmbit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Sentit de la resolució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087352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13/1/2025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Particular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Telemàtic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Expedients </a:t>
                      </a:r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disciplinaris i estadístiques (enteses com a dades) sobre els casos en què departaments i sector públic hagin incoat disciplinaris a </a:t>
                      </a:r>
                      <a:r>
                        <a:rPr lang="ca-E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partir </a:t>
                      </a:r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d’una resolució de l’APDCAT que proposés aplicar l’article 21.2 de la Llei 32/2010,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 administrativa/ funció pública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108889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21/2/2025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Particular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Telemàtic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Denúncies </a:t>
                      </a:r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d’un superior jeràrquic cap a un subordinat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0454456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13/3/2025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Particular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Telemàtic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ca-ES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Incompatibilidades</a:t>
                      </a:r>
                      <a:r>
                        <a:rPr lang="ca-E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</a:t>
                      </a:r>
                      <a:r>
                        <a:rPr lang="ca-ES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profesionales</a:t>
                      </a:r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ca-ES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sanitarios</a:t>
                      </a:r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ca-ES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públicos</a:t>
                      </a:r>
                      <a:endParaRPr lang="ca-E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6277390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31/3/2025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Particular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Telemàtic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Requisits 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 de servei de RHB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66204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18/3/2025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Particular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Telemàtic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Cartilla </a:t>
                      </a:r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vacunació fill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 administrativa/ funció pública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Inadmissió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350857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9/6/2025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Particular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Telemàtic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Resolució </a:t>
                      </a:r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 administrativa/ funció pública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Inadmissió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4314539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10/7/2025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Particular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Telemàtic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Plazas </a:t>
                      </a:r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residenciales empresa ITA </a:t>
                      </a:r>
                      <a:r>
                        <a:rPr lang="es-ES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salut</a:t>
                      </a:r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mental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 administrativa/ funció pública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Derivació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755504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21/8/2025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Particular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Telemàtic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Informe </a:t>
                      </a:r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grado de discapacidad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Inadmissió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7761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31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116632"/>
            <a:ext cx="2188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2000" u="none" dirty="0" smtClean="0"/>
              <a:t>Detall SAIP 2024</a:t>
            </a:r>
            <a:endParaRPr lang="ca-ES" sz="2000" u="none" dirty="0"/>
          </a:p>
        </p:txBody>
      </p:sp>
      <p:pic>
        <p:nvPicPr>
          <p:cNvPr id="2" name="Imat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196752"/>
            <a:ext cx="836383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1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116632"/>
            <a:ext cx="2188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2000" u="none" dirty="0" smtClean="0"/>
              <a:t>Detall SAIP 2023</a:t>
            </a:r>
            <a:endParaRPr lang="ca-ES" sz="2000" u="none" dirty="0"/>
          </a:p>
        </p:txBody>
      </p:sp>
      <p:pic>
        <p:nvPicPr>
          <p:cNvPr id="2" name="Imat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476" y="1268759"/>
            <a:ext cx="8157947" cy="4158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80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116632"/>
            <a:ext cx="2188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2000" u="none" dirty="0" smtClean="0"/>
              <a:t>Detall SAIP 2022</a:t>
            </a:r>
            <a:endParaRPr lang="ca-ES" sz="2000" u="none" dirty="0"/>
          </a:p>
        </p:txBody>
      </p:sp>
      <p:pic>
        <p:nvPicPr>
          <p:cNvPr id="4" name="Imat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764704"/>
            <a:ext cx="8352928" cy="590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01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116632"/>
            <a:ext cx="22591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2000" u="none" dirty="0" smtClean="0"/>
              <a:t>Detall SAIP 2021 </a:t>
            </a:r>
            <a:endParaRPr lang="ca-ES" sz="2000" u="non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52737"/>
            <a:ext cx="8088850" cy="5450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292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ＭＳ Ｐゴシック"/>
        <a:cs typeface="Arial Unicode MS"/>
      </a:majorFont>
      <a:minorFont>
        <a:latin typeface="Arial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1" i="0" u="sng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1" i="0" u="sng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Arial Unicode MS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seny personalitzat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247</Words>
  <Application>Microsoft Office PowerPoint</Application>
  <PresentationFormat>Presentación en pantalla (4:3)</PresentationFormat>
  <Paragraphs>93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Arial Unicode MS</vt:lpstr>
      <vt:lpstr>Calibri</vt:lpstr>
      <vt:lpstr>Times New Roman</vt:lpstr>
      <vt:lpstr>Verdana</vt:lpstr>
      <vt:lpstr>Tema de Office</vt:lpstr>
      <vt:lpstr>Disseny personalitzat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eva.lopez</dc:creator>
  <cp:lastModifiedBy>MARIA ANGUSTIAS RAMIREZ GALLEGO</cp:lastModifiedBy>
  <cp:revision>55</cp:revision>
  <cp:lastPrinted>2010-01-27T12:37:52Z</cp:lastPrinted>
  <dcterms:created xsi:type="dcterms:W3CDTF">2009-10-28T21:53:07Z</dcterms:created>
  <dcterms:modified xsi:type="dcterms:W3CDTF">2026-06-26T08:35:55Z</dcterms:modified>
</cp:coreProperties>
</file>